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5">
  <p:sldMasterIdLst>
    <p:sldMasterId id="2147484869" r:id="rId1"/>
  </p:sldMasterIdLst>
  <p:notesMasterIdLst>
    <p:notesMasterId r:id="rId12"/>
  </p:notesMasterIdLst>
  <p:handoutMasterIdLst>
    <p:handoutMasterId r:id="rId13"/>
  </p:handoutMasterIdLst>
  <p:sldIdLst>
    <p:sldId id="256" r:id="rId2"/>
    <p:sldId id="268" r:id="rId3"/>
    <p:sldId id="260" r:id="rId4"/>
    <p:sldId id="278" r:id="rId5"/>
    <p:sldId id="279" r:id="rId6"/>
    <p:sldId id="280" r:id="rId7"/>
    <p:sldId id="281" r:id="rId8"/>
    <p:sldId id="282" r:id="rId9"/>
    <p:sldId id="283" r:id="rId10"/>
    <p:sldId id="284" r:id="rId11"/>
  </p:sldIdLst>
  <p:sldSz cx="12188825" cy="6858000"/>
  <p:notesSz cx="7010400" cy="93726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608013" indent="-150813" algn="l" rtl="0" fontAlgn="base">
      <a:spcBef>
        <a:spcPct val="0"/>
      </a:spcBef>
      <a:spcAft>
        <a:spcPct val="0"/>
      </a:spcAft>
      <a:defRPr kern="1200">
        <a:solidFill>
          <a:schemeClr val="tx1"/>
        </a:solidFill>
        <a:latin typeface="Arial" charset="0"/>
        <a:ea typeface="+mn-ea"/>
        <a:cs typeface="+mn-cs"/>
      </a:defRPr>
    </a:lvl2pPr>
    <a:lvl3pPr marL="1217613" indent="-303213" algn="l" rtl="0" fontAlgn="base">
      <a:spcBef>
        <a:spcPct val="0"/>
      </a:spcBef>
      <a:spcAft>
        <a:spcPct val="0"/>
      </a:spcAft>
      <a:defRPr kern="1200">
        <a:solidFill>
          <a:schemeClr val="tx1"/>
        </a:solidFill>
        <a:latin typeface="Arial" charset="0"/>
        <a:ea typeface="+mn-ea"/>
        <a:cs typeface="+mn-cs"/>
      </a:defRPr>
    </a:lvl3pPr>
    <a:lvl4pPr marL="1827213" indent="-455613" algn="l" rtl="0" fontAlgn="base">
      <a:spcBef>
        <a:spcPct val="0"/>
      </a:spcBef>
      <a:spcAft>
        <a:spcPct val="0"/>
      </a:spcAft>
      <a:defRPr kern="1200">
        <a:solidFill>
          <a:schemeClr val="tx1"/>
        </a:solidFill>
        <a:latin typeface="Arial" charset="0"/>
        <a:ea typeface="+mn-ea"/>
        <a:cs typeface="+mn-cs"/>
      </a:defRPr>
    </a:lvl4pPr>
    <a:lvl5pPr marL="2436813" indent="-60801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79" autoAdjust="0"/>
  </p:normalViewPr>
  <p:slideViewPr>
    <p:cSldViewPr>
      <p:cViewPr varScale="1">
        <p:scale>
          <a:sx n="98" d="100"/>
          <a:sy n="98" d="100"/>
        </p:scale>
        <p:origin x="-1038" y="-10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8313"/>
          </a:xfrm>
          <a:prstGeom prst="rect">
            <a:avLst/>
          </a:prstGeom>
        </p:spPr>
        <p:txBody>
          <a:bodyPr vert="horz" lIns="91440" tIns="45720" rIns="91440" bIns="45720" rtlCol="0"/>
          <a:lstStyle>
            <a:lvl1pPr algn="r">
              <a:defRPr sz="1200"/>
            </a:lvl1pPr>
          </a:lstStyle>
          <a:p>
            <a:fld id="{97771E11-1143-49F7-B56B-95C5D4658F0A}" type="datetimeFigureOut">
              <a:rPr lang="en-US" smtClean="0"/>
              <a:t>11/22/2016</a:t>
            </a:fld>
            <a:endParaRPr lang="en-US"/>
          </a:p>
        </p:txBody>
      </p:sp>
      <p:sp>
        <p:nvSpPr>
          <p:cNvPr id="4" name="Footer Placeholder 3"/>
          <p:cNvSpPr>
            <a:spLocks noGrp="1"/>
          </p:cNvSpPr>
          <p:nvPr>
            <p:ph type="ftr" sz="quarter" idx="2"/>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02700"/>
            <a:ext cx="3038475" cy="468313"/>
          </a:xfrm>
          <a:prstGeom prst="rect">
            <a:avLst/>
          </a:prstGeom>
        </p:spPr>
        <p:txBody>
          <a:bodyPr vert="horz" lIns="91440" tIns="45720" rIns="91440" bIns="45720" rtlCol="0" anchor="b"/>
          <a:lstStyle>
            <a:lvl1pPr algn="r">
              <a:defRPr sz="1200"/>
            </a:lvl1pPr>
          </a:lstStyle>
          <a:p>
            <a:fld id="{05504A62-8C62-4FA8-8E46-6541DF89D1A0}" type="slidenum">
              <a:rPr lang="en-US" smtClean="0"/>
              <a:t>‹#›</a:t>
            </a:fld>
            <a:endParaRPr lang="en-US"/>
          </a:p>
        </p:txBody>
      </p:sp>
    </p:spTree>
    <p:extLst>
      <p:ext uri="{BB962C8B-B14F-4D97-AF65-F5344CB8AC3E}">
        <p14:creationId xmlns:p14="http://schemas.microsoft.com/office/powerpoint/2010/main" val="775268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8313"/>
          </a:xfrm>
          <a:prstGeom prst="rect">
            <a:avLst/>
          </a:prstGeom>
        </p:spPr>
        <p:txBody>
          <a:bodyPr vert="horz" lIns="91440" tIns="45720" rIns="91440" bIns="45720" rtlCol="0"/>
          <a:lstStyle>
            <a:lvl1pPr algn="r">
              <a:defRPr sz="1200"/>
            </a:lvl1pPr>
          </a:lstStyle>
          <a:p>
            <a:fld id="{1D4F976B-ED4F-4A18-A89B-CA3A81CD61D0}" type="datetimeFigureOut">
              <a:rPr lang="en-US" smtClean="0"/>
              <a:t>11/22/2016</a:t>
            </a:fld>
            <a:endParaRPr lang="en-US"/>
          </a:p>
        </p:txBody>
      </p:sp>
      <p:sp>
        <p:nvSpPr>
          <p:cNvPr id="4" name="Slide Image Placeholder 3"/>
          <p:cNvSpPr>
            <a:spLocks noGrp="1" noRot="1" noChangeAspect="1"/>
          </p:cNvSpPr>
          <p:nvPr>
            <p:ph type="sldImg" idx="2"/>
          </p:nvPr>
        </p:nvSpPr>
        <p:spPr>
          <a:xfrm>
            <a:off x="382588" y="703263"/>
            <a:ext cx="6245225" cy="3514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51350"/>
            <a:ext cx="5607050" cy="4217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02700"/>
            <a:ext cx="3038475" cy="468313"/>
          </a:xfrm>
          <a:prstGeom prst="rect">
            <a:avLst/>
          </a:prstGeom>
        </p:spPr>
        <p:txBody>
          <a:bodyPr vert="horz" lIns="91440" tIns="45720" rIns="91440" bIns="45720" rtlCol="0" anchor="b"/>
          <a:lstStyle>
            <a:lvl1pPr algn="r">
              <a:defRPr sz="1200"/>
            </a:lvl1pPr>
          </a:lstStyle>
          <a:p>
            <a:fld id="{667BBE48-77AC-4802-AABE-9F2A06380FC9}" type="slidenum">
              <a:rPr lang="en-US" smtClean="0"/>
              <a:t>‹#›</a:t>
            </a:fld>
            <a:endParaRPr lang="en-US"/>
          </a:p>
        </p:txBody>
      </p:sp>
    </p:spTree>
    <p:extLst>
      <p:ext uri="{BB962C8B-B14F-4D97-AF65-F5344CB8AC3E}">
        <p14:creationId xmlns:p14="http://schemas.microsoft.com/office/powerpoint/2010/main" val="414612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1</a:t>
            </a:fld>
            <a:endParaRPr lang="en-US"/>
          </a:p>
        </p:txBody>
      </p:sp>
    </p:spTree>
    <p:extLst>
      <p:ext uri="{BB962C8B-B14F-4D97-AF65-F5344CB8AC3E}">
        <p14:creationId xmlns:p14="http://schemas.microsoft.com/office/powerpoint/2010/main" val="4086255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10</a:t>
            </a:fld>
            <a:endParaRPr lang="en-US"/>
          </a:p>
        </p:txBody>
      </p:sp>
    </p:spTree>
    <p:extLst>
      <p:ext uri="{BB962C8B-B14F-4D97-AF65-F5344CB8AC3E}">
        <p14:creationId xmlns:p14="http://schemas.microsoft.com/office/powerpoint/2010/main" val="36948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2</a:t>
            </a:fld>
            <a:endParaRPr lang="en-US"/>
          </a:p>
        </p:txBody>
      </p:sp>
    </p:spTree>
    <p:extLst>
      <p:ext uri="{BB962C8B-B14F-4D97-AF65-F5344CB8AC3E}">
        <p14:creationId xmlns:p14="http://schemas.microsoft.com/office/powerpoint/2010/main" val="147761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3</a:t>
            </a:fld>
            <a:endParaRPr lang="en-US"/>
          </a:p>
        </p:txBody>
      </p:sp>
    </p:spTree>
    <p:extLst>
      <p:ext uri="{BB962C8B-B14F-4D97-AF65-F5344CB8AC3E}">
        <p14:creationId xmlns:p14="http://schemas.microsoft.com/office/powerpoint/2010/main" val="388726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Illustrated graphically with out-of-market PPA example</a:t>
            </a:r>
          </a:p>
          <a:p>
            <a:endParaRPr lang="en-US" dirty="0"/>
          </a:p>
        </p:txBody>
      </p:sp>
      <p:sp>
        <p:nvSpPr>
          <p:cNvPr id="4" name="Slide Number Placeholder 3"/>
          <p:cNvSpPr>
            <a:spLocks noGrp="1"/>
          </p:cNvSpPr>
          <p:nvPr>
            <p:ph type="sldNum" sz="quarter" idx="10"/>
          </p:nvPr>
        </p:nvSpPr>
        <p:spPr/>
        <p:txBody>
          <a:bodyPr/>
          <a:lstStyle/>
          <a:p>
            <a:fld id="{667BBE48-77AC-4802-AABE-9F2A06380FC9}" type="slidenum">
              <a:rPr lang="en-US" smtClean="0"/>
              <a:t>4</a:t>
            </a:fld>
            <a:endParaRPr lang="en-US"/>
          </a:p>
        </p:txBody>
      </p:sp>
    </p:spTree>
    <p:extLst>
      <p:ext uri="{BB962C8B-B14F-4D97-AF65-F5344CB8AC3E}">
        <p14:creationId xmlns:p14="http://schemas.microsoft.com/office/powerpoint/2010/main" val="193978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5</a:t>
            </a:fld>
            <a:endParaRPr lang="en-US"/>
          </a:p>
        </p:txBody>
      </p:sp>
    </p:spTree>
    <p:extLst>
      <p:ext uri="{BB962C8B-B14F-4D97-AF65-F5344CB8AC3E}">
        <p14:creationId xmlns:p14="http://schemas.microsoft.com/office/powerpoint/2010/main" val="263419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6</a:t>
            </a:fld>
            <a:endParaRPr lang="en-US"/>
          </a:p>
        </p:txBody>
      </p:sp>
    </p:spTree>
    <p:extLst>
      <p:ext uri="{BB962C8B-B14F-4D97-AF65-F5344CB8AC3E}">
        <p14:creationId xmlns:p14="http://schemas.microsoft.com/office/powerpoint/2010/main" val="1276439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7</a:t>
            </a:fld>
            <a:endParaRPr lang="en-US"/>
          </a:p>
        </p:txBody>
      </p:sp>
    </p:spTree>
    <p:extLst>
      <p:ext uri="{BB962C8B-B14F-4D97-AF65-F5344CB8AC3E}">
        <p14:creationId xmlns:p14="http://schemas.microsoft.com/office/powerpoint/2010/main" val="421741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8</a:t>
            </a:fld>
            <a:endParaRPr lang="en-US"/>
          </a:p>
        </p:txBody>
      </p:sp>
    </p:spTree>
    <p:extLst>
      <p:ext uri="{BB962C8B-B14F-4D97-AF65-F5344CB8AC3E}">
        <p14:creationId xmlns:p14="http://schemas.microsoft.com/office/powerpoint/2010/main" val="2159812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BBE48-77AC-4802-AABE-9F2A06380FC9}" type="slidenum">
              <a:rPr lang="en-US" smtClean="0"/>
              <a:t>9</a:t>
            </a:fld>
            <a:endParaRPr lang="en-US"/>
          </a:p>
        </p:txBody>
      </p:sp>
    </p:spTree>
    <p:extLst>
      <p:ext uri="{BB962C8B-B14F-4D97-AF65-F5344CB8AC3E}">
        <p14:creationId xmlns:p14="http://schemas.microsoft.com/office/powerpoint/2010/main" val="2350735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G:\Corporate\PJM templates and standards\new ppt templates\2012-16-9Ratio-TemplateElements-03.jpg"/>
          <p:cNvPicPr>
            <a:picLocks noChangeAspect="1" noChangeArrowheads="1"/>
          </p:cNvPicPr>
          <p:nvPr userDrawn="1"/>
        </p:nvPicPr>
        <p:blipFill>
          <a:blip r:embed="rId2">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G:\Corporate\PJM templates and standards\new ppt templates\2012-16-9Ratio-TemplateElements-02.jpg"/>
          <p:cNvPicPr>
            <a:picLocks noChangeAspect="1" noChangeArrowheads="1"/>
          </p:cNvPicPr>
          <p:nvPr userDrawn="1"/>
        </p:nvPicPr>
        <p:blipFill>
          <a:blip r:embed="rId3">
            <a:extLst>
              <a:ext uri="{28A0092B-C50C-407E-A947-70E740481C1C}">
                <a14:useLocalDpi xmlns:a14="http://schemas.microsoft.com/office/drawing/2010/main" val="0"/>
              </a:ext>
            </a:extLst>
          </a:blip>
          <a:srcRect t="5946"/>
          <a:stretch>
            <a:fillRect/>
          </a:stretch>
        </p:blipFill>
        <p:spPr bwMode="auto">
          <a:xfrm>
            <a:off x="0" y="0"/>
            <a:ext cx="121888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835733" y="6381750"/>
            <a:ext cx="946692" cy="29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dirty="0" smtClean="0">
                <a:solidFill>
                  <a:schemeClr val="bg1"/>
                </a:solidFill>
              </a:rPr>
              <a:t>PJM</a:t>
            </a:r>
            <a:r>
              <a:rPr lang="en-US" altLang="en-US" sz="1100" dirty="0" smtClean="0">
                <a:solidFill>
                  <a:schemeClr val="bg1"/>
                </a:solidFill>
                <a:cs typeface="Arial" charset="0"/>
              </a:rPr>
              <a:t>©2016</a:t>
            </a:r>
            <a:endParaRPr lang="en-US" altLang="en-US" sz="1100" dirty="0">
              <a:solidFill>
                <a:schemeClr val="bg1"/>
              </a:solidFill>
              <a:cs typeface="Arial" charset="0"/>
            </a:endParaRPr>
          </a:p>
        </p:txBody>
      </p:sp>
      <p:sp>
        <p:nvSpPr>
          <p:cNvPr id="14340" name="Rectangle 4"/>
          <p:cNvSpPr>
            <a:spLocks noGrp="1" noChangeArrowheads="1"/>
          </p:cNvSpPr>
          <p:nvPr>
            <p:ph type="ctrTitle"/>
          </p:nvPr>
        </p:nvSpPr>
        <p:spPr>
          <a:xfrm>
            <a:off x="914162" y="2130428"/>
            <a:ext cx="10360501" cy="1470025"/>
          </a:xfrm>
        </p:spPr>
        <p:txBody>
          <a:bodyPr/>
          <a:lstStyle>
            <a:lvl1pPr algn="ctr">
              <a:defRPr sz="3600"/>
            </a:lvl1pPr>
          </a:lstStyle>
          <a:p>
            <a:r>
              <a:rPr lang="en-US" smtClean="0"/>
              <a:t>Click to edit Master title style</a:t>
            </a:r>
            <a:endParaRPr lang="en-US" dirty="0"/>
          </a:p>
        </p:txBody>
      </p:sp>
      <p:sp>
        <p:nvSpPr>
          <p:cNvPr id="14341" name="Rectangle 5"/>
          <p:cNvSpPr>
            <a:spLocks noGrp="1" noChangeArrowheads="1"/>
          </p:cNvSpPr>
          <p:nvPr>
            <p:ph type="subTitle" idx="1"/>
          </p:nvPr>
        </p:nvSpPr>
        <p:spPr>
          <a:xfrm>
            <a:off x="6907001" y="3810000"/>
            <a:ext cx="4367662" cy="1752600"/>
          </a:xfrm>
        </p:spPr>
        <p:txBody>
          <a:bodyPr/>
          <a:lstStyle>
            <a:lvl1pPr marL="0" indent="0">
              <a:buFontTx/>
              <a:buNone/>
              <a:defRPr sz="2000"/>
            </a:lvl1pPr>
          </a:lstStyle>
          <a:p>
            <a:r>
              <a:rPr lang="en-US" smtClean="0"/>
              <a:t>Click to edit Master subtitle style</a:t>
            </a:r>
            <a:endParaRPr lang="en-US" dirty="0"/>
          </a:p>
        </p:txBody>
      </p:sp>
      <p:sp>
        <p:nvSpPr>
          <p:cNvPr id="7" name="Rectangle 6"/>
          <p:cNvSpPr>
            <a:spLocks noGrp="1" noChangeArrowheads="1"/>
          </p:cNvSpPr>
          <p:nvPr>
            <p:ph type="ftr" sz="quarter" idx="10"/>
          </p:nvPr>
        </p:nvSpPr>
        <p:spPr/>
        <p:txBody>
          <a:bodyPr/>
          <a:lstStyle>
            <a:lvl1pPr>
              <a:defRPr/>
            </a:lvl1pPr>
          </a:lstStyle>
          <a:p>
            <a:pPr>
              <a:defRPr/>
            </a:pPr>
            <a:r>
              <a:rPr lang="en-US"/>
              <a:t>www.pjm.com</a:t>
            </a:r>
          </a:p>
        </p:txBody>
      </p:sp>
    </p:spTree>
    <p:extLst>
      <p:ext uri="{BB962C8B-B14F-4D97-AF65-F5344CB8AC3E}">
        <p14:creationId xmlns:p14="http://schemas.microsoft.com/office/powerpoint/2010/main" val="210671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08602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80332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5005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7"/>
            <a:ext cx="10969943"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441" y="2057400"/>
            <a:ext cx="538339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5986" y="20574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5986" y="41910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16046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G:\Corporate\PJM templates and standards\new ppt templates\2012-16-9Ratio-TemplateElements-03.jpg"/>
          <p:cNvPicPr>
            <a:picLocks noChangeAspect="1" noChangeArrowheads="1"/>
          </p:cNvPicPr>
          <p:nvPr/>
        </p:nvPicPr>
        <p:blipFill>
          <a:blip r:embed="rId7">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descr="G:\Corporate\PJM templates and standards\new ppt templates\2012-16-9Ratio-TemplateElements-02.jpg"/>
          <p:cNvPicPr>
            <a:picLocks noChangeAspect="1" noChangeArrowheads="1"/>
          </p:cNvPicPr>
          <p:nvPr/>
        </p:nvPicPr>
        <p:blipFill>
          <a:blip r:embed="rId8">
            <a:extLst>
              <a:ext uri="{28A0092B-C50C-407E-A947-70E740481C1C}">
                <a14:useLocalDpi xmlns:a14="http://schemas.microsoft.com/office/drawing/2010/main" val="0"/>
              </a:ext>
            </a:extLst>
          </a:blip>
          <a:srcRect t="6487"/>
          <a:stretch>
            <a:fillRect/>
          </a:stretch>
        </p:blipFill>
        <p:spPr bwMode="auto">
          <a:xfrm>
            <a:off x="0" y="0"/>
            <a:ext cx="12188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609600" y="152400"/>
            <a:ext cx="109696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609600" y="1600200"/>
            <a:ext cx="109696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Text Box 9"/>
          <p:cNvSpPr txBox="1">
            <a:spLocks noChangeArrowheads="1"/>
          </p:cNvSpPr>
          <p:nvPr/>
        </p:nvSpPr>
        <p:spPr bwMode="auto">
          <a:xfrm>
            <a:off x="10835734" y="6381750"/>
            <a:ext cx="946691" cy="29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dirty="0" smtClean="0">
                <a:solidFill>
                  <a:schemeClr val="bg1"/>
                </a:solidFill>
              </a:rPr>
              <a:t>PJM</a:t>
            </a:r>
            <a:r>
              <a:rPr lang="en-US" altLang="en-US" sz="1100" dirty="0" smtClean="0">
                <a:solidFill>
                  <a:schemeClr val="bg1"/>
                </a:solidFill>
                <a:cs typeface="Arial" charset="0"/>
              </a:rPr>
              <a:t>©2016</a:t>
            </a:r>
            <a:endParaRPr lang="en-US" altLang="en-US" sz="1100" dirty="0">
              <a:solidFill>
                <a:schemeClr val="bg1"/>
              </a:solidFill>
              <a:cs typeface="Arial" charset="0"/>
            </a:endParaRPr>
          </a:p>
        </p:txBody>
      </p:sp>
      <p:sp>
        <p:nvSpPr>
          <p:cNvPr id="1031" name="Text Box 10"/>
          <p:cNvSpPr txBox="1">
            <a:spLocks noChangeArrowheads="1"/>
          </p:cNvSpPr>
          <p:nvPr/>
        </p:nvSpPr>
        <p:spPr bwMode="auto">
          <a:xfrm>
            <a:off x="5891213" y="6381750"/>
            <a:ext cx="4508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fld id="{D0A9EF66-B759-4028-8EC0-388D1F2AD705}" type="slidenum">
              <a:rPr lang="en-US" altLang="en-US" sz="1300">
                <a:solidFill>
                  <a:schemeClr val="bg1"/>
                </a:solidFill>
              </a:rPr>
              <a:pPr/>
              <a:t>‹#›</a:t>
            </a:fld>
            <a:endParaRPr lang="en-US" altLang="en-US" sz="1300">
              <a:solidFill>
                <a:schemeClr val="bg1"/>
              </a:solidFill>
            </a:endParaRPr>
          </a:p>
        </p:txBody>
      </p:sp>
      <p:sp>
        <p:nvSpPr>
          <p:cNvPr id="9" name="Rectangle 5"/>
          <p:cNvSpPr>
            <a:spLocks noGrp="1" noChangeArrowheads="1"/>
          </p:cNvSpPr>
          <p:nvPr>
            <p:ph type="ftr" sz="quarter" idx="3"/>
          </p:nvPr>
        </p:nvSpPr>
        <p:spPr bwMode="auto">
          <a:xfrm>
            <a:off x="711200" y="6381750"/>
            <a:ext cx="3859213" cy="476250"/>
          </a:xfrm>
          <a:prstGeom prst="rect">
            <a:avLst/>
          </a:prstGeom>
          <a:noFill/>
          <a:ln w="9525">
            <a:noFill/>
            <a:miter lim="800000"/>
            <a:headEnd/>
            <a:tailEnd/>
          </a:ln>
          <a:effectLst/>
        </p:spPr>
        <p:txBody>
          <a:bodyPr vert="horz" wrap="square" lIns="121899" tIns="60949" rIns="121899" bIns="60949" numCol="1" anchor="t" anchorCtr="0" compatLnSpc="1">
            <a:prstTxWarp prst="textNoShape">
              <a:avLst/>
            </a:prstTxWarp>
          </a:bodyPr>
          <a:lstStyle>
            <a:lvl1pPr algn="l">
              <a:defRPr sz="1100">
                <a:solidFill>
                  <a:schemeClr val="bg1"/>
                </a:solidFill>
                <a:latin typeface="Arial" charset="0"/>
              </a:defRPr>
            </a:lvl1pPr>
          </a:lstStyle>
          <a:p>
            <a:pPr>
              <a:defRPr/>
            </a:pPr>
            <a:r>
              <a:rPr lang="en-US"/>
              <a:t>www.pjm.com</a:t>
            </a:r>
          </a:p>
        </p:txBody>
      </p:sp>
    </p:spTree>
  </p:cSld>
  <p:clrMap bg1="lt1" tx1="dk1" bg2="lt2" tx2="dk2" accent1="accent1" accent2="accent2" accent3="accent3" accent4="accent4" accent5="accent5" accent6="accent6" hlink="hlink" folHlink="folHlink"/>
  <p:sldLayoutIdLst>
    <p:sldLayoutId id="2147485832" r:id="rId1"/>
    <p:sldLayoutId id="2147485828" r:id="rId2"/>
    <p:sldLayoutId id="2147485829" r:id="rId3"/>
    <p:sldLayoutId id="2147485830" r:id="rId4"/>
    <p:sldLayoutId id="2147485831" r:id="rId5"/>
  </p:sldLayoutIdLst>
  <p:hf sldNum="0" hdr="0" dt="0"/>
  <p:txStyles>
    <p:titleStyle>
      <a:lvl1pPr algn="r" rtl="0" eaLnBrk="1" fontAlgn="base" hangingPunct="1">
        <a:spcBef>
          <a:spcPct val="0"/>
        </a:spcBef>
        <a:spcAft>
          <a:spcPct val="0"/>
        </a:spcAft>
        <a:defRPr lang="en-US" altLang="en-US" sz="2800" dirty="0">
          <a:solidFill>
            <a:srgbClr val="454545"/>
          </a:solidFill>
          <a:latin typeface="+mj-lt"/>
          <a:ea typeface="+mj-ea"/>
          <a:cs typeface="+mj-cs"/>
        </a:defRPr>
      </a:lvl1pPr>
      <a:lvl2pPr algn="r" rtl="0" eaLnBrk="1" fontAlgn="base" hangingPunct="1">
        <a:spcBef>
          <a:spcPct val="0"/>
        </a:spcBef>
        <a:spcAft>
          <a:spcPct val="0"/>
        </a:spcAft>
        <a:defRPr sz="2800">
          <a:solidFill>
            <a:srgbClr val="454545"/>
          </a:solidFill>
          <a:latin typeface="Arial" charset="0"/>
        </a:defRPr>
      </a:lvl2pPr>
      <a:lvl3pPr algn="r" rtl="0" eaLnBrk="1" fontAlgn="base" hangingPunct="1">
        <a:spcBef>
          <a:spcPct val="0"/>
        </a:spcBef>
        <a:spcAft>
          <a:spcPct val="0"/>
        </a:spcAft>
        <a:defRPr sz="2800">
          <a:solidFill>
            <a:srgbClr val="454545"/>
          </a:solidFill>
          <a:latin typeface="Arial" charset="0"/>
        </a:defRPr>
      </a:lvl3pPr>
      <a:lvl4pPr algn="r" rtl="0" eaLnBrk="1" fontAlgn="base" hangingPunct="1">
        <a:spcBef>
          <a:spcPct val="0"/>
        </a:spcBef>
        <a:spcAft>
          <a:spcPct val="0"/>
        </a:spcAft>
        <a:defRPr sz="2800">
          <a:solidFill>
            <a:srgbClr val="454545"/>
          </a:solidFill>
          <a:latin typeface="Arial" charset="0"/>
        </a:defRPr>
      </a:lvl4pPr>
      <a:lvl5pPr algn="r" rtl="0" eaLnBrk="1" fontAlgn="base" hangingPunct="1">
        <a:spcBef>
          <a:spcPct val="0"/>
        </a:spcBef>
        <a:spcAft>
          <a:spcPct val="0"/>
        </a:spcAft>
        <a:defRPr sz="2800">
          <a:solidFill>
            <a:srgbClr val="454545"/>
          </a:solidFill>
          <a:latin typeface="Arial" charset="0"/>
        </a:defRPr>
      </a:lvl5pPr>
      <a:lvl6pPr marL="609493" algn="r" rtl="0" eaLnBrk="1" fontAlgn="base" hangingPunct="1">
        <a:spcBef>
          <a:spcPct val="0"/>
        </a:spcBef>
        <a:spcAft>
          <a:spcPct val="0"/>
        </a:spcAft>
        <a:defRPr sz="3700">
          <a:solidFill>
            <a:srgbClr val="454545"/>
          </a:solidFill>
          <a:latin typeface="Arial" charset="0"/>
        </a:defRPr>
      </a:lvl6pPr>
      <a:lvl7pPr marL="1218987" algn="r" rtl="0" eaLnBrk="1" fontAlgn="base" hangingPunct="1">
        <a:spcBef>
          <a:spcPct val="0"/>
        </a:spcBef>
        <a:spcAft>
          <a:spcPct val="0"/>
        </a:spcAft>
        <a:defRPr sz="3700">
          <a:solidFill>
            <a:srgbClr val="454545"/>
          </a:solidFill>
          <a:latin typeface="Arial" charset="0"/>
        </a:defRPr>
      </a:lvl7pPr>
      <a:lvl8pPr marL="1828480" algn="r" rtl="0" eaLnBrk="1" fontAlgn="base" hangingPunct="1">
        <a:spcBef>
          <a:spcPct val="0"/>
        </a:spcBef>
        <a:spcAft>
          <a:spcPct val="0"/>
        </a:spcAft>
        <a:defRPr sz="3700">
          <a:solidFill>
            <a:srgbClr val="454545"/>
          </a:solidFill>
          <a:latin typeface="Arial" charset="0"/>
        </a:defRPr>
      </a:lvl8pPr>
      <a:lvl9pPr marL="2437973" algn="r" rtl="0" eaLnBrk="1" fontAlgn="base" hangingPunct="1">
        <a:spcBef>
          <a:spcPct val="0"/>
        </a:spcBef>
        <a:spcAft>
          <a:spcPct val="0"/>
        </a:spcAft>
        <a:defRPr sz="3700">
          <a:solidFill>
            <a:srgbClr val="454545"/>
          </a:solidFill>
          <a:latin typeface="Arial" charset="0"/>
        </a:defRPr>
      </a:lvl9pPr>
    </p:titleStyle>
    <p:bodyStyle>
      <a:lvl1pPr marL="455613" indent="-455613" algn="l" rtl="0" eaLnBrk="1" fontAlgn="base" hangingPunct="1">
        <a:spcBef>
          <a:spcPct val="20000"/>
        </a:spcBef>
        <a:spcAft>
          <a:spcPct val="0"/>
        </a:spcAft>
        <a:buChar char="•"/>
        <a:defRPr lang="en-US" altLang="en-US" sz="2800" dirty="0">
          <a:solidFill>
            <a:schemeClr val="tx1"/>
          </a:solidFill>
          <a:latin typeface="+mj-lt"/>
          <a:ea typeface="+mn-ea"/>
          <a:cs typeface="+mn-cs"/>
        </a:defRPr>
      </a:lvl1pPr>
      <a:lvl2pPr marL="989013" indent="-379413" algn="l" rtl="0" eaLnBrk="1" fontAlgn="base" hangingPunct="1">
        <a:spcBef>
          <a:spcPct val="20000"/>
        </a:spcBef>
        <a:spcAft>
          <a:spcPct val="0"/>
        </a:spcAft>
        <a:buChar char="–"/>
        <a:defRPr sz="2600">
          <a:solidFill>
            <a:schemeClr val="tx1"/>
          </a:solidFill>
          <a:latin typeface="+mn-lt"/>
        </a:defRPr>
      </a:lvl2pPr>
      <a:lvl3pPr marL="1522413" indent="-303213" algn="l" rtl="0" eaLnBrk="1" fontAlgn="base" hangingPunct="1">
        <a:spcBef>
          <a:spcPct val="20000"/>
        </a:spcBef>
        <a:spcAft>
          <a:spcPct val="0"/>
        </a:spcAft>
        <a:buChar char="•"/>
        <a:defRPr sz="2400">
          <a:solidFill>
            <a:schemeClr val="tx1"/>
          </a:solidFill>
          <a:latin typeface="+mn-lt"/>
        </a:defRPr>
      </a:lvl3pPr>
      <a:lvl4pPr marL="2132013" indent="-303213" algn="l" rtl="0" eaLnBrk="1" fontAlgn="base" hangingPunct="1">
        <a:spcBef>
          <a:spcPct val="20000"/>
        </a:spcBef>
        <a:spcAft>
          <a:spcPct val="0"/>
        </a:spcAft>
        <a:buChar char="–"/>
        <a:defRPr sz="2000">
          <a:solidFill>
            <a:schemeClr val="tx1"/>
          </a:solidFill>
          <a:latin typeface="+mn-lt"/>
        </a:defRPr>
      </a:lvl4pPr>
      <a:lvl5pPr marL="2741613" indent="-303213" algn="l" rtl="0" eaLnBrk="1" fontAlgn="base" hangingPunct="1">
        <a:spcBef>
          <a:spcPct val="20000"/>
        </a:spcBef>
        <a:spcAft>
          <a:spcPct val="0"/>
        </a:spcAft>
        <a:buChar char="»"/>
        <a:defRPr sz="1900">
          <a:solidFill>
            <a:schemeClr val="tx1"/>
          </a:solidFill>
          <a:latin typeface="+mn-lt"/>
        </a:defRPr>
      </a:lvl5pPr>
      <a:lvl6pPr marL="3352213" indent="-304747" algn="l" rtl="0" eaLnBrk="1" fontAlgn="base" hangingPunct="1">
        <a:spcBef>
          <a:spcPct val="20000"/>
        </a:spcBef>
        <a:spcAft>
          <a:spcPct val="0"/>
        </a:spcAft>
        <a:buChar char="»"/>
        <a:defRPr sz="2100">
          <a:solidFill>
            <a:schemeClr val="tx1"/>
          </a:solidFill>
          <a:latin typeface="+mn-lt"/>
        </a:defRPr>
      </a:lvl6pPr>
      <a:lvl7pPr marL="3961707" indent="-304747" algn="l" rtl="0" eaLnBrk="1" fontAlgn="base" hangingPunct="1">
        <a:spcBef>
          <a:spcPct val="20000"/>
        </a:spcBef>
        <a:spcAft>
          <a:spcPct val="0"/>
        </a:spcAft>
        <a:buChar char="»"/>
        <a:defRPr sz="2100">
          <a:solidFill>
            <a:schemeClr val="tx1"/>
          </a:solidFill>
          <a:latin typeface="+mn-lt"/>
        </a:defRPr>
      </a:lvl7pPr>
      <a:lvl8pPr marL="4571200" indent="-304747" algn="l" rtl="0" eaLnBrk="1" fontAlgn="base" hangingPunct="1">
        <a:spcBef>
          <a:spcPct val="20000"/>
        </a:spcBef>
        <a:spcAft>
          <a:spcPct val="0"/>
        </a:spcAft>
        <a:buChar char="»"/>
        <a:defRPr sz="2100">
          <a:solidFill>
            <a:schemeClr val="tx1"/>
          </a:solidFill>
          <a:latin typeface="+mn-lt"/>
        </a:defRPr>
      </a:lvl8pPr>
      <a:lvl9pPr marL="5180693" indent="-304747" algn="l" rtl="0" eaLnBrk="1" fontAlgn="base" hangingPunct="1">
        <a:spcBef>
          <a:spcPct val="20000"/>
        </a:spcBef>
        <a:spcAft>
          <a:spcPct val="0"/>
        </a:spcAft>
        <a:buChar char="»"/>
        <a:defRPr sz="2100">
          <a:solidFill>
            <a:schemeClr val="tx1"/>
          </a:solidFill>
          <a:latin typeface="+mn-lt"/>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Policy and Wholesale Markets</a:t>
            </a:r>
            <a:br>
              <a:rPr lang="en-US" dirty="0" smtClean="0"/>
            </a:br>
            <a:endParaRPr lang="en-US" sz="2400" dirty="0"/>
          </a:p>
        </p:txBody>
      </p:sp>
      <p:sp>
        <p:nvSpPr>
          <p:cNvPr id="3" name="Subtitle 2"/>
          <p:cNvSpPr>
            <a:spLocks noGrp="1"/>
          </p:cNvSpPr>
          <p:nvPr>
            <p:ph type="subTitle" idx="1"/>
          </p:nvPr>
        </p:nvSpPr>
        <p:spPr>
          <a:xfrm>
            <a:off x="6170612" y="3810000"/>
            <a:ext cx="5867400" cy="1905000"/>
          </a:xfrm>
        </p:spPr>
        <p:txBody>
          <a:bodyPr/>
          <a:lstStyle/>
          <a:p>
            <a:r>
              <a:rPr lang="en-US" dirty="0" smtClean="0"/>
              <a:t>Stu Bresler</a:t>
            </a:r>
          </a:p>
          <a:p>
            <a:r>
              <a:rPr lang="en-US" dirty="0"/>
              <a:t>Senior Vice </a:t>
            </a:r>
            <a:r>
              <a:rPr lang="en-US" dirty="0" smtClean="0"/>
              <a:t>President – Operations and Markets</a:t>
            </a:r>
          </a:p>
          <a:p>
            <a:r>
              <a:rPr lang="en-US" dirty="0" smtClean="0"/>
              <a:t>PJM Interconnection, LLC</a:t>
            </a:r>
          </a:p>
          <a:p>
            <a:endParaRPr lang="en-US" dirty="0"/>
          </a:p>
          <a:p>
            <a:r>
              <a:rPr lang="en-US" dirty="0" smtClean="0"/>
              <a:t>Energy Policy Roundtable</a:t>
            </a:r>
          </a:p>
          <a:p>
            <a:r>
              <a:rPr lang="en-US" dirty="0" smtClean="0"/>
              <a:t>December 1, 2016</a:t>
            </a:r>
            <a:endParaRPr lang="en-US" dirty="0"/>
          </a:p>
        </p:txBody>
      </p:sp>
      <p:sp>
        <p:nvSpPr>
          <p:cNvPr id="5" name="Footer Placeholder 3"/>
          <p:cNvSpPr>
            <a:spLocks noGrp="1"/>
          </p:cNvSpPr>
          <p:nvPr>
            <p:ph type="ftr" sz="quarter" idx="10"/>
          </p:nvPr>
        </p:nvSpPr>
        <p:spPr>
          <a:xfrm>
            <a:off x="711200" y="6381750"/>
            <a:ext cx="3859213" cy="476250"/>
          </a:xfrm>
        </p:spPr>
        <p:txBody>
          <a:bodyPr/>
          <a:lstStyle/>
          <a:p>
            <a:pPr>
              <a:defRPr/>
            </a:pPr>
            <a:r>
              <a:rPr lang="en-US" dirty="0" smtClean="0"/>
              <a:t>www.pjm.com</a:t>
            </a:r>
            <a:endParaRPr lang="en-US" dirty="0"/>
          </a:p>
        </p:txBody>
      </p:sp>
    </p:spTree>
    <p:extLst>
      <p:ext uri="{BB962C8B-B14F-4D97-AF65-F5344CB8AC3E}">
        <p14:creationId xmlns:p14="http://schemas.microsoft.com/office/powerpoint/2010/main" val="3779585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Subsidized Offers Re-Introduced at </a:t>
            </a:r>
            <a:br>
              <a:rPr lang="en-US" dirty="0" smtClean="0"/>
            </a:br>
            <a:r>
              <a:rPr lang="en-US" dirty="0" smtClean="0"/>
              <a:t>Reference Prices; Original Demand Curve Used</a:t>
            </a:r>
            <a:endParaRPr lang="en-US" dirty="0"/>
          </a:p>
        </p:txBody>
      </p:sp>
      <p:sp>
        <p:nvSpPr>
          <p:cNvPr id="3" name="Footer Placeholder 2"/>
          <p:cNvSpPr>
            <a:spLocks noGrp="1"/>
          </p:cNvSpPr>
          <p:nvPr>
            <p:ph type="ftr" sz="quarter" idx="10"/>
          </p:nvPr>
        </p:nvSpPr>
        <p:spPr/>
        <p:txBody>
          <a:bodyPr/>
          <a:lstStyle/>
          <a:p>
            <a:pPr>
              <a:defRPr/>
            </a:pPr>
            <a:r>
              <a:rPr lang="en-US" dirty="0" smtClean="0"/>
              <a:t>www.pjm.com</a:t>
            </a:r>
            <a:endParaRPr lang="en-US"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820"/>
          <a:stretch/>
        </p:blipFill>
        <p:spPr bwMode="auto">
          <a:xfrm>
            <a:off x="503993" y="1219200"/>
            <a:ext cx="1147210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280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Key Question</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5" name="Rounded Rectangle 4"/>
          <p:cNvSpPr/>
          <p:nvPr/>
        </p:nvSpPr>
        <p:spPr>
          <a:xfrm>
            <a:off x="912812" y="1600200"/>
            <a:ext cx="10363200" cy="3048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lvl="0" algn="ctr">
              <a:lnSpc>
                <a:spcPts val="4200"/>
              </a:lnSpc>
            </a:pPr>
            <a:r>
              <a:rPr lang="en-US" altLang="en-US" sz="2800" i="1" dirty="0"/>
              <a:t>Can we rely on PJM’s organized wholesale electricity market to efficiently and reliably manage the entry and exit of supply resources as external forces create tremendous uncertainty and potential industry transformation</a:t>
            </a:r>
            <a:r>
              <a:rPr lang="en-US" altLang="en-US" sz="2800" i="1" dirty="0" smtClean="0"/>
              <a:t>?</a:t>
            </a:r>
            <a:endParaRPr lang="en-US" altLang="en-US" sz="2400" dirty="0"/>
          </a:p>
        </p:txBody>
      </p:sp>
    </p:spTree>
    <p:extLst>
      <p:ext uri="{BB962C8B-B14F-4D97-AF65-F5344CB8AC3E}">
        <p14:creationId xmlns:p14="http://schemas.microsoft.com/office/powerpoint/2010/main" val="1218894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Exit</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6" name="TextBox 5"/>
          <p:cNvSpPr txBox="1"/>
          <p:nvPr/>
        </p:nvSpPr>
        <p:spPr>
          <a:xfrm>
            <a:off x="4799012" y="3962400"/>
            <a:ext cx="7010400" cy="1940957"/>
          </a:xfrm>
          <a:prstGeom prst="round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i="1" dirty="0" smtClean="0"/>
              <a:t>First </a:t>
            </a:r>
            <a:r>
              <a:rPr lang="en-US" i="1" dirty="0"/>
              <a:t>Energy is seeking a power purchase agreement to “prevent plants from retiring before it is economic to do so.” </a:t>
            </a:r>
            <a:endParaRPr lang="en-US" i="1" dirty="0" smtClean="0"/>
          </a:p>
          <a:p>
            <a:endParaRPr lang="en-US" i="1" dirty="0"/>
          </a:p>
          <a:p>
            <a:r>
              <a:rPr lang="en-US" dirty="0" smtClean="0"/>
              <a:t>Deposition </a:t>
            </a:r>
            <a:r>
              <a:rPr lang="en-US" dirty="0"/>
              <a:t>Testimony, Larry </a:t>
            </a:r>
            <a:r>
              <a:rPr lang="en-US" dirty="0" err="1"/>
              <a:t>Makovich</a:t>
            </a:r>
            <a:r>
              <a:rPr lang="en-US" dirty="0"/>
              <a:t>, Public Utilities Commission Ohio (2015)</a:t>
            </a:r>
          </a:p>
          <a:p>
            <a:endParaRPr lang="en-US" dirty="0"/>
          </a:p>
        </p:txBody>
      </p:sp>
      <p:sp>
        <p:nvSpPr>
          <p:cNvPr id="7" name="TextBox 6"/>
          <p:cNvSpPr txBox="1"/>
          <p:nvPr/>
        </p:nvSpPr>
        <p:spPr>
          <a:xfrm>
            <a:off x="455612" y="1600200"/>
            <a:ext cx="7543800" cy="2247424"/>
          </a:xfrm>
          <a:prstGeom prst="round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i="1" dirty="0"/>
              <a:t>“[P]</a:t>
            </a:r>
            <a:r>
              <a:rPr lang="en-US" i="1" dirty="0" err="1"/>
              <a:t>oorly</a:t>
            </a:r>
            <a:r>
              <a:rPr lang="en-US" i="1" dirty="0"/>
              <a:t> structured electricity markets are putting at risk other well-operated, proven nuclear-energy facilities in New York, Ohio, Illinois and other states. Once closed, these plants won’t reopen. We must act now before it is too late</a:t>
            </a:r>
            <a:r>
              <a:rPr lang="en-US" i="1" dirty="0" smtClean="0"/>
              <a:t>.”</a:t>
            </a:r>
          </a:p>
          <a:p>
            <a:endParaRPr lang="en-US" dirty="0"/>
          </a:p>
          <a:p>
            <a:pPr lvl="0"/>
            <a:r>
              <a:rPr lang="en-US" dirty="0" smtClean="0"/>
              <a:t>Christine </a:t>
            </a:r>
            <a:r>
              <a:rPr lang="en-US" dirty="0"/>
              <a:t>Todd-Whitman, WSJ (2015)</a:t>
            </a:r>
          </a:p>
          <a:p>
            <a:endParaRPr lang="en-US" dirty="0"/>
          </a:p>
        </p:txBody>
      </p:sp>
      <p:sp>
        <p:nvSpPr>
          <p:cNvPr id="8" name="TextBox 7"/>
          <p:cNvSpPr txBox="1"/>
          <p:nvPr/>
        </p:nvSpPr>
        <p:spPr>
          <a:xfrm>
            <a:off x="455612" y="1143000"/>
            <a:ext cx="7010400" cy="369332"/>
          </a:xfrm>
          <a:prstGeom prst="rect">
            <a:avLst/>
          </a:prstGeom>
          <a:noFill/>
        </p:spPr>
        <p:txBody>
          <a:bodyPr wrap="square" rtlCol="0">
            <a:spAutoFit/>
          </a:bodyPr>
          <a:lstStyle/>
          <a:p>
            <a:r>
              <a:rPr lang="en-US" altLang="en-US" dirty="0"/>
              <a:t>This is the claim. .  .</a:t>
            </a:r>
            <a:endParaRPr lang="en-US" dirty="0"/>
          </a:p>
        </p:txBody>
      </p:sp>
    </p:spTree>
    <p:extLst>
      <p:ext uri="{BB962C8B-B14F-4D97-AF65-F5344CB8AC3E}">
        <p14:creationId xmlns:p14="http://schemas.microsoft.com/office/powerpoint/2010/main" val="2279807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76200"/>
            <a:ext cx="10969625" cy="639763"/>
          </a:xfrm>
        </p:spPr>
        <p:txBody>
          <a:bodyPr/>
          <a:lstStyle/>
          <a:p>
            <a:r>
              <a:rPr lang="en-US" altLang="en-US" dirty="0" smtClean="0"/>
              <a:t>Concerns Expressed with Markets Signaling Gas</a:t>
            </a:r>
            <a:endParaRPr lang="en-US" dirty="0"/>
          </a:p>
        </p:txBody>
      </p:sp>
      <p:sp>
        <p:nvSpPr>
          <p:cNvPr id="3" name="Content Placeholder 2"/>
          <p:cNvSpPr>
            <a:spLocks noGrp="1"/>
          </p:cNvSpPr>
          <p:nvPr>
            <p:ph idx="1"/>
          </p:nvPr>
        </p:nvSpPr>
        <p:spPr>
          <a:xfrm>
            <a:off x="455612" y="838201"/>
            <a:ext cx="10969625" cy="5105400"/>
          </a:xfrm>
        </p:spPr>
        <p:txBody>
          <a:bodyPr/>
          <a:lstStyle/>
          <a:p>
            <a:pPr marL="0" indent="0">
              <a:spcAft>
                <a:spcPts val="1200"/>
              </a:spcAft>
              <a:buNone/>
            </a:pPr>
            <a:r>
              <a:rPr lang="en-US" altLang="en-US" sz="2400" b="1" dirty="0" smtClean="0">
                <a:solidFill>
                  <a:srgbClr val="FF0000"/>
                </a:solidFill>
              </a:rPr>
              <a:t>Economic</a:t>
            </a:r>
            <a:r>
              <a:rPr lang="en-US" altLang="en-US" sz="2400" dirty="0">
                <a:solidFill>
                  <a:srgbClr val="FF0000"/>
                </a:solidFill>
              </a:rPr>
              <a:t> </a:t>
            </a:r>
            <a:r>
              <a:rPr lang="en-US" altLang="en-US" sz="2400" dirty="0" smtClean="0">
                <a:solidFill>
                  <a:srgbClr val="FF0000"/>
                </a:solidFill>
              </a:rPr>
              <a:t>- spot market; short sighted; gas prices will rise</a:t>
            </a:r>
          </a:p>
          <a:p>
            <a:pPr marL="0" indent="0">
              <a:spcAft>
                <a:spcPts val="1200"/>
              </a:spcAft>
              <a:buNone/>
              <a:tabLst>
                <a:tab pos="1890713" algn="l"/>
              </a:tabLst>
            </a:pPr>
            <a:r>
              <a:rPr lang="en-US" altLang="en-US" sz="2400" b="1" dirty="0" smtClean="0">
                <a:solidFill>
                  <a:srgbClr val="FF0000"/>
                </a:solidFill>
              </a:rPr>
              <a:t>Reliability</a:t>
            </a:r>
            <a:r>
              <a:rPr lang="en-US" altLang="en-US" sz="2400" dirty="0" smtClean="0">
                <a:solidFill>
                  <a:srgbClr val="FF0000"/>
                </a:solidFill>
              </a:rPr>
              <a:t> - operational security concerns given “just in time” delivery</a:t>
            </a:r>
            <a:endParaRPr lang="en-US" altLang="en-US" sz="2400" dirty="0">
              <a:solidFill>
                <a:srgbClr val="FF0000"/>
              </a:solidFill>
            </a:endParaRPr>
          </a:p>
          <a:p>
            <a:pPr marL="0" indent="0">
              <a:spcAft>
                <a:spcPts val="1200"/>
              </a:spcAft>
              <a:buNone/>
            </a:pPr>
            <a:r>
              <a:rPr lang="en-US" sz="2400" b="1" dirty="0" smtClean="0">
                <a:solidFill>
                  <a:srgbClr val="FF0000"/>
                </a:solidFill>
              </a:rPr>
              <a:t>Reliability</a:t>
            </a:r>
            <a:r>
              <a:rPr lang="en-US" sz="2400" dirty="0">
                <a:solidFill>
                  <a:srgbClr val="FF0000"/>
                </a:solidFill>
              </a:rPr>
              <a:t> </a:t>
            </a:r>
            <a:r>
              <a:rPr lang="en-US" sz="2400" dirty="0" smtClean="0">
                <a:solidFill>
                  <a:srgbClr val="FF0000"/>
                </a:solidFill>
              </a:rPr>
              <a:t>- long term adequacy; black swan events</a:t>
            </a:r>
            <a:br>
              <a:rPr lang="en-US" sz="2400" dirty="0" smtClean="0">
                <a:solidFill>
                  <a:srgbClr val="FF0000"/>
                </a:solidFill>
              </a:rPr>
            </a:br>
            <a:endParaRPr lang="en-US" sz="2400" dirty="0" smtClean="0">
              <a:solidFill>
                <a:srgbClr val="FF0000"/>
              </a:solidFill>
            </a:endParaRPr>
          </a:p>
          <a:p>
            <a:pPr marL="0" indent="0">
              <a:spcAft>
                <a:spcPts val="1200"/>
              </a:spcAft>
              <a:buNone/>
            </a:pPr>
            <a:r>
              <a:rPr lang="en-US" sz="2400" b="1" dirty="0" smtClean="0">
                <a:solidFill>
                  <a:srgbClr val="00B050"/>
                </a:solidFill>
              </a:rPr>
              <a:t>Environmental Policy</a:t>
            </a:r>
            <a:r>
              <a:rPr lang="en-US" sz="2400" dirty="0">
                <a:solidFill>
                  <a:srgbClr val="00B050"/>
                </a:solidFill>
              </a:rPr>
              <a:t> </a:t>
            </a:r>
            <a:r>
              <a:rPr lang="en-US" sz="2400" dirty="0" smtClean="0">
                <a:solidFill>
                  <a:srgbClr val="00B050"/>
                </a:solidFill>
              </a:rPr>
              <a:t>- loss of zero emission resources (nukes)</a:t>
            </a:r>
          </a:p>
          <a:p>
            <a:pPr marL="0" indent="0">
              <a:spcAft>
                <a:spcPts val="1200"/>
              </a:spcAft>
              <a:buNone/>
            </a:pPr>
            <a:r>
              <a:rPr lang="en-US" sz="2400" b="1" dirty="0" smtClean="0">
                <a:solidFill>
                  <a:srgbClr val="00B050"/>
                </a:solidFill>
              </a:rPr>
              <a:t>Social/Political Policies</a:t>
            </a:r>
            <a:r>
              <a:rPr lang="en-US" sz="2400" dirty="0">
                <a:solidFill>
                  <a:srgbClr val="00B050"/>
                </a:solidFill>
              </a:rPr>
              <a:t> </a:t>
            </a:r>
            <a:r>
              <a:rPr lang="en-US" sz="2400" dirty="0" smtClean="0">
                <a:solidFill>
                  <a:srgbClr val="00B050"/>
                </a:solidFill>
              </a:rPr>
              <a:t>-	jobs</a:t>
            </a:r>
            <a:r>
              <a:rPr lang="en-US" sz="2400" dirty="0">
                <a:solidFill>
                  <a:srgbClr val="00B050"/>
                </a:solidFill>
              </a:rPr>
              <a:t>, </a:t>
            </a:r>
            <a:r>
              <a:rPr lang="en-US" sz="2400" dirty="0" smtClean="0">
                <a:solidFill>
                  <a:srgbClr val="00B050"/>
                </a:solidFill>
              </a:rPr>
              <a:t>local economic vitality, etc.</a:t>
            </a:r>
          </a:p>
          <a:p>
            <a:pPr marL="0" indent="0">
              <a:spcAft>
                <a:spcPts val="1200"/>
              </a:spcAft>
              <a:buNone/>
            </a:pPr>
            <a:endParaRPr lang="en-US" sz="2200" dirty="0" smtClean="0">
              <a:solidFill>
                <a:srgbClr val="00B050"/>
              </a:solidFill>
            </a:endParaRPr>
          </a:p>
          <a:p>
            <a:pPr marL="0" indent="0">
              <a:spcAft>
                <a:spcPts val="1200"/>
              </a:spcAft>
              <a:buNone/>
            </a:pPr>
            <a:endParaRPr lang="en-US" sz="2200" dirty="0">
              <a:solidFill>
                <a:srgbClr val="00B050"/>
              </a:solidFill>
            </a:endParaRPr>
          </a:p>
          <a:p>
            <a:pPr marL="0" indent="0">
              <a:spcAft>
                <a:spcPts val="1200"/>
              </a:spcAft>
              <a:buNone/>
            </a:pPr>
            <a:endParaRPr lang="en-US" sz="2200" dirty="0">
              <a:solidFill>
                <a:srgbClr val="00B050"/>
              </a:solidFill>
            </a:endParaRPr>
          </a:p>
        </p:txBody>
      </p:sp>
      <p:sp>
        <p:nvSpPr>
          <p:cNvPr id="4" name="Footer Placeholder 3"/>
          <p:cNvSpPr>
            <a:spLocks noGrp="1"/>
          </p:cNvSpPr>
          <p:nvPr>
            <p:ph type="ftr" sz="quarter" idx="10"/>
          </p:nvPr>
        </p:nvSpPr>
        <p:spPr/>
        <p:txBody>
          <a:bodyPr/>
          <a:lstStyle/>
          <a:p>
            <a:pPr>
              <a:defRPr/>
            </a:pPr>
            <a:r>
              <a:rPr lang="en-US" dirty="0" err="1" smtClean="0"/>
              <a:t>www.pjm.com</a:t>
            </a:r>
            <a:endParaRPr lang="en-US" dirty="0"/>
          </a:p>
        </p:txBody>
      </p:sp>
      <p:sp>
        <p:nvSpPr>
          <p:cNvPr id="6" name="TextBox 5"/>
          <p:cNvSpPr txBox="1"/>
          <p:nvPr/>
        </p:nvSpPr>
        <p:spPr>
          <a:xfrm>
            <a:off x="684212" y="4589978"/>
            <a:ext cx="10287000" cy="1543685"/>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lvl="1" indent="0">
              <a:spcAft>
                <a:spcPts val="1000"/>
              </a:spcAft>
              <a:buNone/>
            </a:pPr>
            <a:r>
              <a:rPr lang="en-US" altLang="en-US" sz="2000" b="1" dirty="0" smtClean="0"/>
              <a:t>Conclusion:  the most economically efficient resource portfolio to meet reliability</a:t>
            </a:r>
          </a:p>
          <a:p>
            <a:pPr marL="0" lvl="1" indent="0" algn="ctr">
              <a:spcAft>
                <a:spcPts val="1000"/>
              </a:spcAft>
              <a:buNone/>
            </a:pPr>
            <a:r>
              <a:rPr lang="en-US" altLang="en-US" sz="2800" b="1" dirty="0" smtClean="0"/>
              <a:t>≠ </a:t>
            </a:r>
          </a:p>
          <a:p>
            <a:pPr marL="0" lvl="1" indent="0" algn="ctr">
              <a:spcAft>
                <a:spcPts val="1000"/>
              </a:spcAft>
              <a:buNone/>
            </a:pPr>
            <a:r>
              <a:rPr lang="en-US" altLang="en-US" sz="2000" b="1" dirty="0" smtClean="0"/>
              <a:t>“best” portfolio in the eyes of policymakers </a:t>
            </a:r>
            <a:endParaRPr lang="en-US" sz="2000" dirty="0"/>
          </a:p>
        </p:txBody>
      </p:sp>
    </p:spTree>
    <p:extLst>
      <p:ext uri="{BB962C8B-B14F-4D97-AF65-F5344CB8AC3E}">
        <p14:creationId xmlns:p14="http://schemas.microsoft.com/office/powerpoint/2010/main" val="228273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Federalism Tension</a:t>
            </a:r>
            <a:r>
              <a:rPr lang="en-US" dirty="0"/>
              <a:t/>
            </a:r>
            <a:br>
              <a:rPr lang="en-US" dirty="0"/>
            </a:b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9339" r="9307"/>
          <a:stretch/>
        </p:blipFill>
        <p:spPr bwMode="auto">
          <a:xfrm>
            <a:off x="3701732" y="990600"/>
            <a:ext cx="8138160" cy="50593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3212" y="2063234"/>
            <a:ext cx="5943600" cy="2145268"/>
          </a:xfrm>
          <a:prstGeom prst="round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marL="0" indent="0" algn="ctr">
              <a:buNone/>
            </a:pPr>
            <a:r>
              <a:rPr lang="en-US" sz="2400" dirty="0" smtClean="0"/>
              <a:t>Public </a:t>
            </a:r>
            <a:r>
              <a:rPr lang="en-US" sz="2400" dirty="0"/>
              <a:t>policy goals of</a:t>
            </a:r>
          </a:p>
          <a:p>
            <a:pPr marL="0" indent="0" algn="ctr">
              <a:buNone/>
            </a:pPr>
            <a:r>
              <a:rPr lang="en-US" sz="2400" dirty="0"/>
              <a:t>federally approved wholesale markets</a:t>
            </a:r>
          </a:p>
          <a:p>
            <a:pPr marL="0" indent="0" algn="ctr">
              <a:buNone/>
            </a:pPr>
            <a:r>
              <a:rPr lang="en-US" sz="2400" dirty="0" smtClean="0"/>
              <a:t>v.</a:t>
            </a:r>
            <a:endParaRPr lang="en-US" sz="2400" dirty="0"/>
          </a:p>
          <a:p>
            <a:pPr marL="0" indent="0" algn="ctr">
              <a:buNone/>
            </a:pPr>
            <a:r>
              <a:rPr lang="en-US" sz="2400" dirty="0" smtClean="0"/>
              <a:t>Other </a:t>
            </a:r>
            <a:r>
              <a:rPr lang="en-US" sz="2400" dirty="0"/>
              <a:t>public policy goals at a state</a:t>
            </a:r>
          </a:p>
          <a:p>
            <a:pPr marL="0" indent="0" algn="ctr">
              <a:buNone/>
            </a:pPr>
            <a:r>
              <a:rPr lang="en-US" sz="2400" dirty="0"/>
              <a:t>and local </a:t>
            </a:r>
            <a:r>
              <a:rPr lang="en-US" sz="2400" dirty="0" smtClean="0"/>
              <a:t>level</a:t>
            </a:r>
            <a:endParaRPr lang="en-US" sz="2400" dirty="0"/>
          </a:p>
        </p:txBody>
      </p:sp>
    </p:spTree>
    <p:extLst>
      <p:ext uri="{BB962C8B-B14F-4D97-AF65-F5344CB8AC3E}">
        <p14:creationId xmlns:p14="http://schemas.microsoft.com/office/powerpoint/2010/main" val="236218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SCOTUS - Hughes Case</a:t>
            </a:r>
            <a:endParaRPr lang="en-US" dirty="0"/>
          </a:p>
        </p:txBody>
      </p:sp>
      <p:sp>
        <p:nvSpPr>
          <p:cNvPr id="3" name="Content Placeholder 2"/>
          <p:cNvSpPr>
            <a:spLocks noGrp="1"/>
          </p:cNvSpPr>
          <p:nvPr>
            <p:ph idx="1"/>
          </p:nvPr>
        </p:nvSpPr>
        <p:spPr>
          <a:xfrm>
            <a:off x="609600" y="990600"/>
            <a:ext cx="10969625" cy="5135563"/>
          </a:xfrm>
        </p:spPr>
        <p:txBody>
          <a:bodyPr/>
          <a:lstStyle/>
          <a:p>
            <a:pPr marL="0" indent="0">
              <a:spcAft>
                <a:spcPts val="600"/>
              </a:spcAft>
              <a:buNone/>
            </a:pPr>
            <a:r>
              <a:rPr lang="en-US" dirty="0" smtClean="0"/>
              <a:t>Nominally a “win” for wholesale markets – preemption of state subsidy programs “tethered” to the wholesale market.</a:t>
            </a:r>
          </a:p>
          <a:p>
            <a:pPr lvl="1">
              <a:spcAft>
                <a:spcPts val="600"/>
              </a:spcAft>
            </a:pPr>
            <a:r>
              <a:rPr lang="en-US" dirty="0" smtClean="0"/>
              <a:t>Appreciate the mandatory and comprehensive nature of PJM capacity market???</a:t>
            </a:r>
          </a:p>
          <a:p>
            <a:pPr lvl="1">
              <a:spcAft>
                <a:spcPts val="600"/>
              </a:spcAft>
            </a:pPr>
            <a:r>
              <a:rPr lang="en-US" dirty="0" smtClean="0"/>
              <a:t>Narrow application; instruct states how and how not to design their subsidy programs.</a:t>
            </a:r>
          </a:p>
          <a:p>
            <a:pPr marL="0" lvl="1" indent="0">
              <a:spcAft>
                <a:spcPts val="600"/>
              </a:spcAft>
              <a:buNone/>
            </a:pPr>
            <a:r>
              <a:rPr lang="en-US" dirty="0" smtClean="0"/>
              <a:t>PJM View</a:t>
            </a:r>
            <a:r>
              <a:rPr lang="en-US" i="1" dirty="0" smtClean="0"/>
              <a:t>:   Hughes </a:t>
            </a:r>
            <a:r>
              <a:rPr lang="en-US" dirty="0" smtClean="0"/>
              <a:t>not relevant to plans to forge a more workable coexistence between wholesale market goals with state public policy goals.  </a:t>
            </a:r>
          </a:p>
          <a:p>
            <a:pPr marL="0" lvl="1" indent="573088">
              <a:spcAft>
                <a:spcPts val="600"/>
              </a:spcAft>
              <a:buNone/>
            </a:pPr>
            <a:r>
              <a:rPr lang="en-US" dirty="0" smtClean="0"/>
              <a:t>-  Fighting state programs not a legally or politically sound approach</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Tree>
    <p:extLst>
      <p:ext uri="{BB962C8B-B14F-4D97-AF65-F5344CB8AC3E}">
        <p14:creationId xmlns:p14="http://schemas.microsoft.com/office/powerpoint/2010/main" val="230079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5" name="TextBox 4"/>
          <p:cNvSpPr txBox="1"/>
          <p:nvPr/>
        </p:nvSpPr>
        <p:spPr>
          <a:xfrm>
            <a:off x="836612" y="1143000"/>
            <a:ext cx="8991600" cy="2070354"/>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lvl="0">
              <a:spcBef>
                <a:spcPct val="20000"/>
              </a:spcBef>
              <a:spcAft>
                <a:spcPts val="600"/>
              </a:spcAft>
            </a:pPr>
            <a:r>
              <a:rPr lang="en-US" altLang="en-US" sz="2400" b="1" kern="0" dirty="0">
                <a:solidFill>
                  <a:schemeClr val="bg1"/>
                </a:solidFill>
              </a:rPr>
              <a:t>Assumptions:</a:t>
            </a:r>
          </a:p>
          <a:p>
            <a:pPr marL="455613" lvl="0" indent="-455613">
              <a:spcBef>
                <a:spcPct val="20000"/>
              </a:spcBef>
              <a:spcAft>
                <a:spcPts val="600"/>
              </a:spcAft>
              <a:buFontTx/>
              <a:buChar char="•"/>
            </a:pPr>
            <a:r>
              <a:rPr lang="en-US" altLang="en-US" sz="2400" kern="0" dirty="0" smtClean="0">
                <a:solidFill>
                  <a:schemeClr val="bg1"/>
                </a:solidFill>
              </a:rPr>
              <a:t>Hopeful (but realistic) </a:t>
            </a:r>
            <a:r>
              <a:rPr lang="en-US" altLang="en-US" sz="2400" kern="0" dirty="0">
                <a:solidFill>
                  <a:schemeClr val="bg1"/>
                </a:solidFill>
              </a:rPr>
              <a:t>on the prospects for national </a:t>
            </a:r>
            <a:r>
              <a:rPr lang="en-US" altLang="en-US" sz="2400" kern="0" dirty="0" smtClean="0">
                <a:solidFill>
                  <a:schemeClr val="bg1"/>
                </a:solidFill>
              </a:rPr>
              <a:t>or</a:t>
            </a:r>
            <a:br>
              <a:rPr lang="en-US" altLang="en-US" sz="2400" kern="0" dirty="0" smtClean="0">
                <a:solidFill>
                  <a:schemeClr val="bg1"/>
                </a:solidFill>
              </a:rPr>
            </a:br>
            <a:r>
              <a:rPr lang="en-US" altLang="en-US" sz="2400" kern="0" dirty="0" smtClean="0">
                <a:solidFill>
                  <a:schemeClr val="bg1"/>
                </a:solidFill>
              </a:rPr>
              <a:t>regional </a:t>
            </a:r>
            <a:r>
              <a:rPr lang="en-US" altLang="en-US" sz="2400" kern="0" dirty="0">
                <a:solidFill>
                  <a:schemeClr val="bg1"/>
                </a:solidFill>
              </a:rPr>
              <a:t>consensus</a:t>
            </a:r>
          </a:p>
          <a:p>
            <a:pPr marL="455613" lvl="0" indent="-455613">
              <a:spcBef>
                <a:spcPct val="20000"/>
              </a:spcBef>
              <a:spcAft>
                <a:spcPts val="600"/>
              </a:spcAft>
              <a:buFontTx/>
              <a:buChar char="•"/>
            </a:pPr>
            <a:r>
              <a:rPr lang="en-US" altLang="en-US" sz="2400" kern="0" dirty="0">
                <a:solidFill>
                  <a:schemeClr val="bg1"/>
                </a:solidFill>
              </a:rPr>
              <a:t>Anticipate that individual states will act</a:t>
            </a:r>
          </a:p>
        </p:txBody>
      </p:sp>
      <p:sp>
        <p:nvSpPr>
          <p:cNvPr id="6" name="TextBox 5"/>
          <p:cNvSpPr txBox="1"/>
          <p:nvPr/>
        </p:nvSpPr>
        <p:spPr>
          <a:xfrm>
            <a:off x="1903412" y="3352800"/>
            <a:ext cx="8991600" cy="2513028"/>
          </a:xfrm>
          <a:prstGeom prst="round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defPPr>
              <a:defRPr lang="en-US"/>
            </a:defPPr>
            <a:lvl1pPr lvl="0">
              <a:spcBef>
                <a:spcPct val="20000"/>
              </a:spcBef>
              <a:defRPr sz="2400" b="1" kern="0">
                <a:solidFill>
                  <a:schemeClr val="bg1"/>
                </a:solidFill>
              </a:defRPr>
            </a:lvl1pPr>
          </a:lstStyle>
          <a:p>
            <a:pPr>
              <a:spcAft>
                <a:spcPts val="600"/>
              </a:spcAft>
            </a:pPr>
            <a:r>
              <a:rPr lang="en-US" dirty="0"/>
              <a:t>PJM Thinking:</a:t>
            </a:r>
          </a:p>
          <a:p>
            <a:pPr>
              <a:spcAft>
                <a:spcPts val="600"/>
              </a:spcAft>
            </a:pPr>
            <a:r>
              <a:rPr lang="en-US" b="0" dirty="0"/>
              <a:t>Open to </a:t>
            </a:r>
            <a:r>
              <a:rPr lang="en-US" b="0" dirty="0" smtClean="0"/>
              <a:t>adjusting the scope </a:t>
            </a:r>
            <a:r>
              <a:rPr lang="en-US" b="0" dirty="0"/>
              <a:t>of </a:t>
            </a:r>
            <a:r>
              <a:rPr lang="en-US" b="0" dirty="0" smtClean="0"/>
              <a:t>the capacity </a:t>
            </a:r>
            <a:r>
              <a:rPr lang="en-US" b="0" dirty="0"/>
              <a:t>market</a:t>
            </a:r>
          </a:p>
          <a:p>
            <a:pPr>
              <a:spcAft>
                <a:spcPts val="600"/>
              </a:spcAft>
            </a:pPr>
            <a:r>
              <a:rPr lang="en-US" dirty="0"/>
              <a:t>2 Principles:</a:t>
            </a:r>
          </a:p>
          <a:p>
            <a:pPr marL="742950" lvl="1" indent="-285750">
              <a:spcAft>
                <a:spcPts val="600"/>
              </a:spcAft>
              <a:buFont typeface="Arial" panose="020B0604020202020204" pitchFamily="34" charset="0"/>
              <a:buChar char="•"/>
            </a:pPr>
            <a:r>
              <a:rPr lang="en-US" sz="2000" dirty="0"/>
              <a:t>Do not </a:t>
            </a:r>
            <a:r>
              <a:rPr lang="en-US" sz="2000" dirty="0" smtClean="0"/>
              <a:t>frustrate states from taking </a:t>
            </a:r>
            <a:r>
              <a:rPr lang="en-US" sz="2000" dirty="0"/>
              <a:t>policy actions</a:t>
            </a:r>
          </a:p>
          <a:p>
            <a:pPr marL="742950" lvl="1" indent="-285750">
              <a:spcAft>
                <a:spcPts val="600"/>
              </a:spcAft>
              <a:buFont typeface="Arial" panose="020B0604020202020204" pitchFamily="34" charset="0"/>
              <a:buChar char="•"/>
            </a:pPr>
            <a:r>
              <a:rPr lang="en-US" sz="2000" dirty="0"/>
              <a:t>But ensure prices that issue from capacity market remain competitive</a:t>
            </a:r>
          </a:p>
        </p:txBody>
      </p:sp>
    </p:spTree>
    <p:extLst>
      <p:ext uri="{BB962C8B-B14F-4D97-AF65-F5344CB8AC3E}">
        <p14:creationId xmlns:p14="http://schemas.microsoft.com/office/powerpoint/2010/main" val="3939831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Offered Supply and Demand Curve</a:t>
            </a:r>
            <a:endParaRPr lang="en-US" dirty="0"/>
          </a:p>
        </p:txBody>
      </p:sp>
      <p:sp>
        <p:nvSpPr>
          <p:cNvPr id="4" name="Footer Placeholder 3"/>
          <p:cNvSpPr>
            <a:spLocks noGrp="1"/>
          </p:cNvSpPr>
          <p:nvPr>
            <p:ph type="ftr" sz="quarter" idx="10"/>
          </p:nvPr>
        </p:nvSpPr>
        <p:spPr/>
        <p:txBody>
          <a:bodyPr/>
          <a:lstStyle/>
          <a:p>
            <a:pPr>
              <a:defRPr/>
            </a:pPr>
            <a:r>
              <a:rPr lang="en-US" dirty="0" smtClean="0"/>
              <a:t>www.pjm.com</a:t>
            </a:r>
            <a:endParaRPr lang="en-US"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1295400"/>
            <a:ext cx="114585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6405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Subsidized Supply Offers and </a:t>
            </a:r>
            <a:br>
              <a:rPr lang="en-US" dirty="0" smtClean="0"/>
            </a:br>
            <a:r>
              <a:rPr lang="en-US" dirty="0" smtClean="0"/>
              <a:t>Equivalent Demand Removed</a:t>
            </a:r>
            <a:endParaRPr lang="en-US" dirty="0"/>
          </a:p>
        </p:txBody>
      </p:sp>
      <p:sp>
        <p:nvSpPr>
          <p:cNvPr id="3" name="Footer Placeholder 2"/>
          <p:cNvSpPr>
            <a:spLocks noGrp="1"/>
          </p:cNvSpPr>
          <p:nvPr>
            <p:ph type="ftr" sz="quarter" idx="10"/>
          </p:nvPr>
        </p:nvSpPr>
        <p:spPr/>
        <p:txBody>
          <a:bodyPr/>
          <a:lstStyle/>
          <a:p>
            <a:pPr>
              <a:defRPr/>
            </a:pPr>
            <a:r>
              <a:rPr lang="en-US" dirty="0" smtClean="0"/>
              <a:t>www.pjm.com</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612" y="1143000"/>
            <a:ext cx="10987088" cy="4959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095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cc2d2296-a691-4ec1-8468-cc4cd30e10fd"/>
</p:tagLst>
</file>

<file path=ppt/theme/theme1.xml><?xml version="1.0" encoding="utf-8"?>
<a:theme xmlns:a="http://schemas.openxmlformats.org/drawingml/2006/main" name="Default Theme">
  <a:themeElements>
    <a:clrScheme name="PJM_Colorss">
      <a:dk1>
        <a:sysClr val="windowText" lastClr="000000"/>
      </a:dk1>
      <a:lt1>
        <a:srgbClr val="FFFFFF"/>
      </a:lt1>
      <a:dk2>
        <a:srgbClr val="000000"/>
      </a:dk2>
      <a:lt2>
        <a:srgbClr val="EEECE1"/>
      </a:lt2>
      <a:accent1>
        <a:srgbClr val="013366"/>
      </a:accent1>
      <a:accent2>
        <a:srgbClr val="99CC00"/>
      </a:accent2>
      <a:accent3>
        <a:srgbClr val="00B0F0"/>
      </a:accent3>
      <a:accent4>
        <a:srgbClr val="FF9900"/>
      </a:accent4>
      <a:accent5>
        <a:srgbClr val="808080"/>
      </a:accent5>
      <a:accent6>
        <a:srgbClr val="FF00FF"/>
      </a:accent6>
      <a:hlink>
        <a:srgbClr val="0000FF"/>
      </a:hlink>
      <a:folHlink>
        <a:srgbClr val="80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413</Words>
  <Application>Microsoft Office PowerPoint</Application>
  <PresentationFormat>Custom</PresentationFormat>
  <Paragraphs>72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Public Policy and Wholesale Markets </vt:lpstr>
      <vt:lpstr>Key Question</vt:lpstr>
      <vt:lpstr>Resource Exit</vt:lpstr>
      <vt:lpstr>Concerns Expressed with Markets Signaling Gas</vt:lpstr>
      <vt:lpstr> Federalism Tension </vt:lpstr>
      <vt:lpstr>SCOTUS - Hughes Case</vt:lpstr>
      <vt:lpstr>Future</vt:lpstr>
      <vt:lpstr>Offered Supply and Demand Curve</vt:lpstr>
      <vt:lpstr>Stage 1: Subsidized Supply Offers and  Equivalent Demand Removed</vt:lpstr>
      <vt:lpstr>Stage 2: Subsidized Offers Re-Introduced at  Reference Prices; Original Demand Curve Used</vt:lpstr>
    </vt:vector>
  </TitlesOfParts>
  <Manager>
  </Manager>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cp:lastPrinted>2016-11-22T17:18:56.0447932Z</cp:lastPrinted>
  <dcterms:created xsi:type="dcterms:W3CDTF">2016-11-22T17:18:56.0447932Z</dcterms:created>
  <dcterms:modified xsi:type="dcterms:W3CDTF">2016-11-22T17:18:56.0447932Z</dcterms:modified>
</cp:coreProperties>
</file>